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8" r:id="rId2"/>
    <p:sldMasterId id="2147483671" r:id="rId3"/>
    <p:sldMasterId id="2147483648" r:id="rId4"/>
  </p:sld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E72CC4-2159-429E-B071-E22831970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CF1E547-B7A1-4335-B833-75E2E1791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4FAA69-C136-4163-8DC1-DEFA88CD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CBFBA3-FDC9-4554-99BC-E0AFC198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3E1A0C-6D82-4ED3-8194-6D21F58B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733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AF7175-1E9B-4ABD-924F-877B104C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21BCBA1-C4B0-41AA-979A-FDC10AE8A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15E370-6927-4829-9FC3-70CBF0BC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82C3D9-1A09-44DB-9281-26B4B7D5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1E421B-5FF8-4CD8-9612-A4EE8D59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5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309B3D5-99EC-4E48-945B-364FED455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7535DE9-7D3B-48CA-999E-6A2BCCAF8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FF4497-25F9-4BC7-9221-4762B841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5A6C54-84E9-49DF-A70A-B7A43EA8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195476-02B6-4C04-91AD-988EB32C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51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9"/>
          <p:cNvSpPr>
            <a:spLocks noGrp="1"/>
          </p:cNvSpPr>
          <p:nvPr>
            <p:ph type="title"/>
          </p:nvPr>
        </p:nvSpPr>
        <p:spPr>
          <a:xfrm>
            <a:off x="838538" y="2820729"/>
            <a:ext cx="10514926" cy="2449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662516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51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5409" y="525107"/>
            <a:ext cx="10601181" cy="671890"/>
          </a:xfrm>
        </p:spPr>
        <p:txBody>
          <a:bodyPr lIns="0" tIns="0" rIns="0" bIns="0"/>
          <a:lstStyle>
            <a:lvl1pPr>
              <a:defRPr sz="4366" b="1" i="0">
                <a:solidFill>
                  <a:srgbClr val="F47B20"/>
                </a:solidFill>
                <a:latin typeface="Century Gothic" panose="020B0502020202020204" pitchFamily="34" charset="0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671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66">
                <a:latin typeface="Century Gothic" panose="020B0502020202020204" pitchFamily="34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1679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46E89A-7334-4B6E-A770-0E06F4D5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A59A7E-0C5A-4937-8647-D55E2253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1B8C5D-8848-4991-9939-FD09BB79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E6ADCE-70C1-4871-B76F-19ED05D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C8B199-0467-4CE0-8E2E-BA25E1BE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90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321479-3FF8-4366-87C1-C6E9E572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E0CE30-E38A-4FE4-9C76-B51282FD4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E4E096-602E-46DD-89CC-B2CDCA7E8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65C97B-B28F-4E49-B532-602CA307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C0B001-5FCD-475D-B274-CFE91597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5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D3230-7927-4206-952B-AA842216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3BEADD-56D4-4392-85F6-9862366E2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E694C4-D129-4ABD-87A6-359AC92A1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B9E4F2-DC52-45DE-9172-62C7178B6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3B5719A-8EF1-46B1-83C7-65ADD841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D59ED4-E671-4900-AE2A-BEC57006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12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530C5C-2458-4F9C-AB9B-32E06B57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86C4E3-DE28-47CE-8A82-3A0BBC73B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3DE192-571D-4580-97D1-0A9FB902E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D823129-1CFE-4A85-B735-4922A2F89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2097BA-FBCC-4012-9B04-0D65399C6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DAB7EA3-C30C-4879-BB2A-F5BA61501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5F79C37-9981-4B0E-B390-8344EFF7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E290D09-3D16-4306-A52E-378B13F6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5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068711-ACE0-447F-B4AE-118BCFC1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345FC85-5D0C-45B5-A962-30895C90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A383D7-38D2-4BFA-B756-66B8B7010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155615-BC97-49EC-B0AF-9D6E8D3A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53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51BD15-F3C1-4C03-8333-E3D28E219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D02923F-186D-4C0B-852D-2C8A0889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4599193-12E9-41D4-918A-FEBF4B16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91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A25FB-D3FC-4A84-B9E8-7B947BA8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CBF7E3-C259-424E-A92B-A8D0F5671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4EDEAD-2B11-4697-B1CD-98CA4DAAA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D33ABA-45A8-4C19-8A8B-A7638C7BF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E1C2A-420A-4FAF-ABAA-78EA7880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836619-75A6-4BAC-8A27-C6C0EBFB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66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A3F28-5149-432E-B333-59C7B248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19E324C-49DC-4EB6-A088-FC1EEC12A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FC3E91-170B-40E6-A9FC-D9F475A46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8316EB-644A-404D-A2D9-19F2CA56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143331-C116-48E9-8364-8E5547FD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D93FBA2-5AE6-4D05-98BE-F90968A9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101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68BB850-3922-4A01-B02D-B2F9A9B4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978F36-7383-4BF9-939E-2FDC9EEA9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F95305-7C70-4239-A4C0-C35DF53D5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4EE4-F6DD-4252-AD63-EC7EF7C9E45E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F63351-6932-4179-A3F1-3ED453660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65F1E6-2414-4218-B5AE-84056BF13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8263-485C-4D7C-B9F7-8CD2194E1B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57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8"/>
          <p:cNvSpPr/>
          <p:nvPr userDrawn="1"/>
        </p:nvSpPr>
        <p:spPr>
          <a:xfrm>
            <a:off x="0" y="1"/>
            <a:ext cx="12190845" cy="6858000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 sz="1092" dirty="0">
              <a:latin typeface="Century Gothic" panose="020B0502020202020204" pitchFamily="34" charset="0"/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403" y="445821"/>
            <a:ext cx="2200239" cy="827667"/>
          </a:xfrm>
          <a:prstGeom prst="rect">
            <a:avLst/>
          </a:prstGeom>
        </p:spPr>
      </p:pic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838538" y="2820729"/>
            <a:ext cx="10514926" cy="2449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64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ts val="15000"/>
        </a:lnSpc>
        <a:spcBef>
          <a:spcPct val="0"/>
        </a:spcBef>
        <a:buNone/>
        <a:defRPr sz="15000" b="1" kern="1200" spc="-15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0" cy="6594616"/>
          </a:xfrm>
          <a:custGeom>
            <a:avLst/>
            <a:gdLst/>
            <a:ahLst/>
            <a:cxnLst/>
            <a:rect l="l" t="t" r="r" b="b"/>
            <a:pathLst>
              <a:path h="10875010">
                <a:moveTo>
                  <a:pt x="0" y="10874799"/>
                </a:move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594616"/>
          </a:xfrm>
          <a:custGeom>
            <a:avLst/>
            <a:gdLst/>
            <a:ahLst/>
            <a:cxnLst/>
            <a:rect l="l" t="t" r="r" b="b"/>
            <a:pathLst>
              <a:path w="20104100" h="10875010">
                <a:moveTo>
                  <a:pt x="0" y="10874799"/>
                </a:moveTo>
                <a:lnTo>
                  <a:pt x="20104099" y="10874799"/>
                </a:lnTo>
                <a:lnTo>
                  <a:pt x="20104099" y="0"/>
                </a:ln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8" name="bk object 18"/>
          <p:cNvSpPr/>
          <p:nvPr/>
        </p:nvSpPr>
        <p:spPr>
          <a:xfrm>
            <a:off x="0" y="6594488"/>
            <a:ext cx="12190845" cy="263384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5409" y="525107"/>
            <a:ext cx="10601181" cy="7547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5409" y="1577340"/>
            <a:ext cx="10786991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0" name="object 2"/>
          <p:cNvSpPr txBox="1"/>
          <p:nvPr userDrawn="1"/>
        </p:nvSpPr>
        <p:spPr>
          <a:xfrm>
            <a:off x="795409" y="6623774"/>
            <a:ext cx="2990042" cy="137644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55"/>
              </a:spcBef>
              <a:tabLst>
                <a:tab pos="1018109" algn="l"/>
                <a:tab pos="1128623" algn="l"/>
              </a:tabLst>
            </a:pPr>
            <a:r>
              <a:rPr sz="849" u="none" spc="61" dirty="0">
                <a:solidFill>
                  <a:srgbClr val="FFFFFF"/>
                </a:solidFill>
                <a:latin typeface="+mn-lt"/>
                <a:cs typeface="Proxima Nova"/>
              </a:rPr>
              <a:t>WWW.SSNF.ORG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	</a:t>
            </a:r>
            <a:r>
              <a:rPr sz="849" spc="-3" dirty="0">
                <a:solidFill>
                  <a:srgbClr val="FFFFFF"/>
                </a:solidFill>
                <a:latin typeface="+mn-lt"/>
                <a:cs typeface="Proxima Nova"/>
              </a:rPr>
              <a:t>|	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SVENSKA</a:t>
            </a:r>
            <a:r>
              <a:rPr sz="849" spc="21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STADSNÄTSFÖRENINGEN</a:t>
            </a:r>
            <a:r>
              <a:rPr sz="849" spc="-136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endParaRPr sz="849" dirty="0">
              <a:latin typeface="+mn-lt"/>
              <a:cs typeface="Proxima Nov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0" cy="6594616"/>
          </a:xfrm>
          <a:custGeom>
            <a:avLst/>
            <a:gdLst/>
            <a:ahLst/>
            <a:cxnLst/>
            <a:rect l="l" t="t" r="r" b="b"/>
            <a:pathLst>
              <a:path h="10875010">
                <a:moveTo>
                  <a:pt x="0" y="10874799"/>
                </a:move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594616"/>
          </a:xfrm>
          <a:custGeom>
            <a:avLst/>
            <a:gdLst/>
            <a:ahLst/>
            <a:cxnLst/>
            <a:rect l="l" t="t" r="r" b="b"/>
            <a:pathLst>
              <a:path w="20104100" h="10875010">
                <a:moveTo>
                  <a:pt x="0" y="10874799"/>
                </a:moveTo>
                <a:lnTo>
                  <a:pt x="20104099" y="10874799"/>
                </a:lnTo>
                <a:lnTo>
                  <a:pt x="20104099" y="0"/>
                </a:ln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92" dirty="0">
              <a:latin typeface="Century Gothic" panose="020B0502020202020204" pitchFamily="34" charset="0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6594488"/>
            <a:ext cx="12190845" cy="263384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5409" y="525107"/>
            <a:ext cx="10601181" cy="7547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5409" y="1577340"/>
            <a:ext cx="10786991" cy="1679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0" name="object 2"/>
          <p:cNvSpPr txBox="1"/>
          <p:nvPr userDrawn="1"/>
        </p:nvSpPr>
        <p:spPr>
          <a:xfrm>
            <a:off x="795409" y="6623774"/>
            <a:ext cx="2990042" cy="137644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55"/>
              </a:spcBef>
              <a:tabLst>
                <a:tab pos="1018109" algn="l"/>
                <a:tab pos="1128623" algn="l"/>
              </a:tabLst>
            </a:pPr>
            <a:r>
              <a:rPr sz="849" u="none" spc="61" dirty="0">
                <a:solidFill>
                  <a:srgbClr val="FFFFFF"/>
                </a:solidFill>
                <a:latin typeface="+mn-lt"/>
                <a:cs typeface="Proxima Nova"/>
              </a:rPr>
              <a:t>WWW.SSNF.ORG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	</a:t>
            </a:r>
            <a:r>
              <a:rPr sz="849" spc="-3" dirty="0">
                <a:solidFill>
                  <a:srgbClr val="FFFFFF"/>
                </a:solidFill>
                <a:latin typeface="+mn-lt"/>
                <a:cs typeface="Proxima Nova"/>
              </a:rPr>
              <a:t>|	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SVENSKA</a:t>
            </a:r>
            <a:r>
              <a:rPr sz="849" spc="21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r>
              <a:rPr sz="849" spc="61" dirty="0">
                <a:solidFill>
                  <a:srgbClr val="FFFFFF"/>
                </a:solidFill>
                <a:latin typeface="+mn-lt"/>
                <a:cs typeface="Proxima Nova"/>
              </a:rPr>
              <a:t>STADSNÄTSFÖRENINGEN</a:t>
            </a:r>
            <a:r>
              <a:rPr sz="849" spc="-136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endParaRPr sz="849" dirty="0">
              <a:latin typeface="+mn-lt"/>
              <a:cs typeface="Proxima Nov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Century Gothic" panose="020B050202020202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2846" y="1955539"/>
            <a:ext cx="12290427" cy="1024140"/>
          </a:xfrm>
        </p:spPr>
        <p:txBody>
          <a:bodyPr/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sv-SE" sz="5458" b="0" cap="all" dirty="0">
                <a:latin typeface="Century Gothic" panose="020B0502020202020204" pitchFamily="34" charset="0"/>
              </a:rPr>
              <a:t>CESAR2 Produktportföljen</a:t>
            </a:r>
            <a:br>
              <a:rPr lang="sv-SE" sz="2183" b="0" cap="all" dirty="0">
                <a:latin typeface="Century Gothic" panose="020B0502020202020204" pitchFamily="34" charset="0"/>
              </a:rPr>
            </a:br>
            <a:r>
              <a:rPr lang="sv-SE" sz="2183" b="0" cap="all" dirty="0">
                <a:latin typeface="Century Gothic" panose="020B0502020202020204" pitchFamily="34" charset="0"/>
              </a:rPr>
              <a:t>ny hantering av produkter</a:t>
            </a:r>
            <a:endParaRPr lang="sv-SE" sz="5458" b="0" cap="all" dirty="0">
              <a:latin typeface="Century Gothic" panose="020B0502020202020204" pitchFamily="34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30ABB81-8FA5-41A1-9BDD-6AAE00900470}"/>
              </a:ext>
            </a:extLst>
          </p:cNvPr>
          <p:cNvSpPr/>
          <p:nvPr/>
        </p:nvSpPr>
        <p:spPr>
          <a:xfrm>
            <a:off x="184303" y="3713816"/>
            <a:ext cx="11917748" cy="4282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83" cap="all" spc="-91" dirty="0">
                <a:solidFill>
                  <a:prstClr val="white"/>
                </a:solidFill>
                <a:latin typeface="Century Gothic" panose="020B0502020202020204" pitchFamily="34" charset="0"/>
                <a:ea typeface="+mj-ea"/>
                <a:cs typeface="+mj-cs"/>
              </a:rPr>
              <a:t>Maj 2021	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8D17D71-3CF2-4FB6-857F-E36A5046695D}"/>
              </a:ext>
            </a:extLst>
          </p:cNvPr>
          <p:cNvSpPr txBox="1"/>
          <p:nvPr/>
        </p:nvSpPr>
        <p:spPr>
          <a:xfrm>
            <a:off x="184302" y="5109353"/>
            <a:ext cx="2672019" cy="124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26" b="1" dirty="0">
                <a:solidFill>
                  <a:schemeClr val="bg1"/>
                </a:solidFill>
                <a:latin typeface="Century Gothic" panose="020B0502020202020204" pitchFamily="34" charset="0"/>
              </a:rPr>
              <a:t>Rasmus Rahm</a:t>
            </a:r>
          </a:p>
          <a:p>
            <a:r>
              <a:rPr lang="en-GB" sz="1698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Teknisk</a:t>
            </a:r>
            <a:r>
              <a:rPr lang="en-GB" sz="1698" dirty="0">
                <a:solidFill>
                  <a:schemeClr val="bg1"/>
                </a:solidFill>
                <a:latin typeface="Century Gothic" panose="020B0502020202020204" pitchFamily="34" charset="0"/>
              </a:rPr>
              <a:t> Projektledare</a:t>
            </a:r>
          </a:p>
          <a:p>
            <a:r>
              <a:rPr lang="en-GB" sz="1698" dirty="0">
                <a:solidFill>
                  <a:schemeClr val="bg1"/>
                </a:solidFill>
                <a:latin typeface="Century Gothic" panose="020B0502020202020204" pitchFamily="34" charset="0"/>
              </a:rPr>
              <a:t>Rasmus.rahm@ssnf.org</a:t>
            </a:r>
          </a:p>
          <a:p>
            <a:r>
              <a:rPr lang="en-GB" sz="1698" dirty="0">
                <a:solidFill>
                  <a:schemeClr val="bg1"/>
                </a:solidFill>
                <a:latin typeface="Century Gothic" panose="020B0502020202020204" pitchFamily="34" charset="0"/>
              </a:rPr>
              <a:t>08-214 710</a:t>
            </a:r>
          </a:p>
        </p:txBody>
      </p:sp>
    </p:spTree>
    <p:extLst>
      <p:ext uri="{BB962C8B-B14F-4D97-AF65-F5344CB8AC3E}">
        <p14:creationId xmlns:p14="http://schemas.microsoft.com/office/powerpoint/2010/main" val="360225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B1B1E7-1368-4D7E-BFED-66124C82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398" y="525107"/>
            <a:ext cx="9709192" cy="553998"/>
          </a:xfrm>
        </p:spPr>
        <p:txBody>
          <a:bodyPr/>
          <a:lstStyle/>
          <a:p>
            <a:r>
              <a:rPr lang="sv-SE" sz="3600" dirty="0"/>
              <a:t>Likvärdig hantering för alla produktkategorier!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40A034-ABE6-4681-8643-B5FB035E1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409" y="1577340"/>
            <a:ext cx="10786991" cy="738664"/>
          </a:xfrm>
        </p:spPr>
        <p:txBody>
          <a:bodyPr/>
          <a:lstStyle/>
          <a:p>
            <a:r>
              <a:rPr lang="sv-SE" sz="2400" dirty="0"/>
              <a:t>I presentationen tittade vi bara på hanteringen av Mono produkter, men det fungerar</a:t>
            </a:r>
          </a:p>
          <a:p>
            <a:r>
              <a:rPr lang="sv-SE" sz="2400" dirty="0"/>
              <a:t>på samma sett oavsett om det är Svartfiber Par, Ethernet eller Inplaceringsprodukter.</a:t>
            </a:r>
          </a:p>
        </p:txBody>
      </p:sp>
    </p:spTree>
    <p:extLst>
      <p:ext uri="{BB962C8B-B14F-4D97-AF65-F5344CB8AC3E}">
        <p14:creationId xmlns:p14="http://schemas.microsoft.com/office/powerpoint/2010/main" val="842747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50493" y="2572495"/>
            <a:ext cx="4666983" cy="430887"/>
          </a:xfrm>
        </p:spPr>
        <p:txBody>
          <a:bodyPr/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spc="-91" dirty="0"/>
              <a:t>Tack för mig. Frågor?</a:t>
            </a:r>
          </a:p>
        </p:txBody>
      </p:sp>
      <p:sp>
        <p:nvSpPr>
          <p:cNvPr id="4" name="Ellips 3"/>
          <p:cNvSpPr/>
          <p:nvPr/>
        </p:nvSpPr>
        <p:spPr>
          <a:xfrm>
            <a:off x="735901" y="541232"/>
            <a:ext cx="5406307" cy="54063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sz="662"/>
          </a:p>
        </p:txBody>
      </p:sp>
      <p:sp>
        <p:nvSpPr>
          <p:cNvPr id="5" name="textruta 4"/>
          <p:cNvSpPr txBox="1"/>
          <p:nvPr/>
        </p:nvSpPr>
        <p:spPr>
          <a:xfrm>
            <a:off x="2699730" y="1357511"/>
            <a:ext cx="3881451" cy="335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224" b="1" dirty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A8C3D26-031E-4DBC-9645-840F8EAB8E12}"/>
              </a:ext>
            </a:extLst>
          </p:cNvPr>
          <p:cNvSpPr txBox="1"/>
          <p:nvPr/>
        </p:nvSpPr>
        <p:spPr>
          <a:xfrm>
            <a:off x="6650492" y="4073065"/>
            <a:ext cx="2841777" cy="124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724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92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738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984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230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476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723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969" algn="l" defTabSz="554492" rtl="0" eaLnBrk="1" latinLnBrk="0" hangingPunct="1"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26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Rasmus Rahm</a:t>
            </a:r>
          </a:p>
          <a:p>
            <a:r>
              <a:rPr lang="en-GB" sz="1698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Teknisk</a:t>
            </a:r>
            <a:r>
              <a:rPr lang="en-GB" sz="1698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98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Projektledare</a:t>
            </a:r>
            <a:endParaRPr lang="en-GB" sz="1698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1698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Rasmus.rahm@ssnf.org</a:t>
            </a:r>
          </a:p>
          <a:p>
            <a:r>
              <a:rPr lang="en-GB" sz="1698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08-214 710</a:t>
            </a:r>
          </a:p>
        </p:txBody>
      </p:sp>
    </p:spTree>
    <p:extLst>
      <p:ext uri="{BB962C8B-B14F-4D97-AF65-F5344CB8AC3E}">
        <p14:creationId xmlns:p14="http://schemas.microsoft.com/office/powerpoint/2010/main" val="98350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2B9B12-578A-4D6F-86E7-6DB4DFA5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produkthantering i Cesar2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6271D9-A20B-44B9-AB08-3DC0B365D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409" y="1577340"/>
            <a:ext cx="10786991" cy="4001095"/>
          </a:xfrm>
        </p:spPr>
        <p:txBody>
          <a:bodyPr/>
          <a:lstStyle/>
          <a:p>
            <a:r>
              <a:rPr lang="sv-SE" sz="2000" dirty="0"/>
              <a:t>2021-05-20 utfördes en efterlängtad förbättring kring produkthanteringen i Cesar2.</a:t>
            </a:r>
          </a:p>
          <a:p>
            <a:endParaRPr lang="sv-SE" sz="2000" dirty="0"/>
          </a:p>
          <a:p>
            <a:r>
              <a:rPr lang="sv-SE" sz="2000" dirty="0"/>
              <a:t>Produkterna (svartfiber, Ethernet, Inplacering osv gick från att vara så kallade komponenter till produktområdena till att nu vara egna objekt.</a:t>
            </a:r>
          </a:p>
          <a:p>
            <a:r>
              <a:rPr lang="sv-SE" sz="2000" dirty="0"/>
              <a:t>Detta innebär att en produkt bara behövs skapas upp en gång, men kan användas och fördelas ut på flera områden.</a:t>
            </a:r>
          </a:p>
          <a:p>
            <a:endParaRPr lang="sv-SE" sz="2000" dirty="0"/>
          </a:p>
          <a:p>
            <a:r>
              <a:rPr lang="sv-SE" sz="2000" dirty="0"/>
              <a:t>Med denna hantering av produkterna blir det lättare att skapa nya eller förändra produkter och få genomslag i alla områden den är länkad till.</a:t>
            </a:r>
          </a:p>
          <a:p>
            <a:endParaRPr lang="sv-SE" sz="2000" dirty="0"/>
          </a:p>
          <a:p>
            <a:r>
              <a:rPr lang="sv-SE" sz="2000" dirty="0"/>
              <a:t>Ändrar man i en produkt som finns i flera områden kommer produkten ändras överallt. Om du bara vill ha förändringen i just ett område får du istället skapa upp den typ av produkt och länka till bara det området.</a:t>
            </a:r>
          </a:p>
        </p:txBody>
      </p:sp>
    </p:spTree>
    <p:extLst>
      <p:ext uri="{BB962C8B-B14F-4D97-AF65-F5344CB8AC3E}">
        <p14:creationId xmlns:p14="http://schemas.microsoft.com/office/powerpoint/2010/main" val="71886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CB6497-2AC9-4CF0-9C9B-21053A8A2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1" y="263951"/>
            <a:ext cx="11217896" cy="746486"/>
          </a:xfrm>
        </p:spPr>
        <p:txBody>
          <a:bodyPr/>
          <a:lstStyle/>
          <a:p>
            <a:r>
              <a:rPr lang="sv-SE" dirty="0"/>
              <a:t>  Produkterna ni hade innan uppgradering?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13B751-190F-4981-8907-69F83C6BC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061" y="1577340"/>
            <a:ext cx="11139339" cy="3077766"/>
          </a:xfrm>
        </p:spPr>
        <p:txBody>
          <a:bodyPr/>
          <a:lstStyle/>
          <a:p>
            <a:r>
              <a:rPr lang="sv-SE" sz="2000" dirty="0"/>
              <a:t>Vad har hänt med era befintliga produkter ni hade skapat innan uppgraderingen?</a:t>
            </a:r>
          </a:p>
          <a:p>
            <a:endParaRPr lang="sv-SE" sz="2000" dirty="0"/>
          </a:p>
          <a:p>
            <a:r>
              <a:rPr lang="sv-SE" sz="2000" dirty="0"/>
              <a:t>Samtliga produkter ni hade skapat upp i era produktområden har skapats upp i eran produktportfölj.</a:t>
            </a:r>
          </a:p>
          <a:p>
            <a:r>
              <a:rPr lang="sv-SE" sz="2000" dirty="0"/>
              <a:t>Produkterna ligger även kvar i samtliga områden de var </a:t>
            </a:r>
            <a:r>
              <a:rPr lang="sv-SE" sz="2000" dirty="0" err="1"/>
              <a:t>uppskapade</a:t>
            </a:r>
            <a:r>
              <a:rPr lang="sv-SE" sz="2000" dirty="0"/>
              <a:t> i.</a:t>
            </a:r>
          </a:p>
          <a:p>
            <a:r>
              <a:rPr lang="sv-SE" sz="2000" dirty="0"/>
              <a:t>Om ni hade likadana produkter med exakt samma pris, avtalslängd osv så kan det finnas dubbletter i eran produktbank.</a:t>
            </a:r>
          </a:p>
          <a:p>
            <a:endParaRPr lang="sv-SE" sz="2000" dirty="0"/>
          </a:p>
          <a:p>
            <a:r>
              <a:rPr lang="sv-SE" sz="2000" dirty="0"/>
              <a:t>Vi har även adderat ett fält för produkterna som heter Produkt-ID så möjligheten att namnge produkterna finns nu.</a:t>
            </a:r>
          </a:p>
          <a:p>
            <a:r>
              <a:rPr lang="sv-SE" sz="2000" dirty="0"/>
              <a:t>På så sett blir det lättare att strukturera upp era produkter och rensa bort eventuella dubbletter.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5E15269-F737-47F9-8AC4-0D8FD04CE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48" y="4897562"/>
            <a:ext cx="6934363" cy="13402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9609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2A1B8D-CFAC-42A5-97E6-1F25D654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Sök ut era produkter.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FC05C1-9A15-4B72-BDEC-DA6403FD8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49" y="1577340"/>
            <a:ext cx="11459852" cy="615553"/>
          </a:xfrm>
        </p:spPr>
        <p:txBody>
          <a:bodyPr/>
          <a:lstStyle/>
          <a:p>
            <a:r>
              <a:rPr lang="sv-SE" sz="2000" dirty="0"/>
              <a:t>I sidofältsmenyn (F9) hittar ni nu era olika typer av produkter under</a:t>
            </a:r>
          </a:p>
          <a:p>
            <a:r>
              <a:rPr lang="sv-SE" sz="2000" dirty="0"/>
              <a:t>fliken Sök.</a:t>
            </a:r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BC2993E9-E386-4CF4-A502-F08840100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20" y="103694"/>
            <a:ext cx="3795995" cy="63647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006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B39E1D-3359-47D5-A8E1-D4803731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Produkthantering via Sökfliken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F44E9B-A6F8-4900-B0AB-128E689B3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36" y="1577340"/>
            <a:ext cx="11475565" cy="1846659"/>
          </a:xfrm>
        </p:spPr>
        <p:txBody>
          <a:bodyPr/>
          <a:lstStyle/>
          <a:p>
            <a:r>
              <a:rPr lang="sv-SE" sz="2000" dirty="0"/>
              <a:t>Vid sökfliken kan ni även</a:t>
            </a:r>
          </a:p>
          <a:p>
            <a:r>
              <a:rPr lang="sv-SE" sz="2000" dirty="0"/>
              <a:t>öppna upp och redigera era </a:t>
            </a:r>
          </a:p>
          <a:p>
            <a:r>
              <a:rPr lang="sv-SE" sz="2000" dirty="0"/>
              <a:t>produkter.</a:t>
            </a:r>
          </a:p>
          <a:p>
            <a:endParaRPr lang="sv-SE" sz="2000" dirty="0"/>
          </a:p>
          <a:p>
            <a:r>
              <a:rPr lang="sv-SE" sz="2000" dirty="0"/>
              <a:t>Ni kan även tilldela områden</a:t>
            </a:r>
          </a:p>
          <a:p>
            <a:r>
              <a:rPr lang="sv-SE" sz="2000" dirty="0"/>
              <a:t>för produkten.</a:t>
            </a:r>
          </a:p>
        </p:txBody>
      </p:sp>
      <p:pic>
        <p:nvPicPr>
          <p:cNvPr id="5" name="Bildobjekt 4" descr="En bild som visar text, skärmbild, inomhus&#10;&#10;Automatiskt genererad beskrivning">
            <a:extLst>
              <a:ext uri="{FF2B5EF4-FFF2-40B4-BE49-F238E27FC236}">
                <a16:creationId xmlns:a16="http://schemas.microsoft.com/office/drawing/2014/main" id="{44F53082-89F3-47A4-8472-F87AD6149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62" y="1577340"/>
            <a:ext cx="8928502" cy="43715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8240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2EEF84-3279-448C-9985-7E478107D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409" y="122549"/>
            <a:ext cx="10601181" cy="801278"/>
          </a:xfrm>
        </p:spPr>
        <p:txBody>
          <a:bodyPr/>
          <a:lstStyle/>
          <a:p>
            <a:r>
              <a:rPr lang="sv-SE" dirty="0"/>
              <a:t>Skapa produkter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9F9840-8F90-4C0C-9DC2-77274F05C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409" y="923828"/>
            <a:ext cx="10786991" cy="615553"/>
          </a:xfrm>
        </p:spPr>
        <p:txBody>
          <a:bodyPr/>
          <a:lstStyle/>
          <a:p>
            <a:r>
              <a:rPr lang="sv-SE" sz="2000" dirty="0"/>
              <a:t>Under Skapa objekt fliken skapar ni upp era ny produkter ni vill ha i er produktbank, även här kan ni</a:t>
            </a:r>
          </a:p>
          <a:p>
            <a:r>
              <a:rPr lang="sv-SE" sz="2000" dirty="0"/>
              <a:t>länka produkterna till de områden som är aktuella.	 </a:t>
            </a:r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AD75CE5B-F24B-481E-99B8-1BB893D13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46" y="1798959"/>
            <a:ext cx="10052115" cy="4722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303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6A1CE4-C261-4C4C-AF45-38EFA873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Länka produkten till produktområden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0DF47A-FCA3-48F3-83CB-227FD393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123" y="1430900"/>
            <a:ext cx="11349277" cy="624143"/>
          </a:xfrm>
        </p:spPr>
        <p:txBody>
          <a:bodyPr/>
          <a:lstStyle/>
          <a:p>
            <a:r>
              <a:rPr lang="sv-SE" sz="2000" dirty="0"/>
              <a:t>Genom att trycka på ”Lägg till område” så kan ni söka ut alla era produktområden och markera de områden </a:t>
            </a:r>
            <a:r>
              <a:rPr lang="sv-SE" sz="2000" dirty="0" err="1"/>
              <a:t>somprodukten</a:t>
            </a:r>
            <a:r>
              <a:rPr lang="sv-SE" sz="2000" dirty="0"/>
              <a:t> ska länkas till.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C8A350D-86BC-4836-9053-16046BCE0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5" y="2346780"/>
            <a:ext cx="7872142" cy="3856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il: nedåt 5">
            <a:extLst>
              <a:ext uri="{FF2B5EF4-FFF2-40B4-BE49-F238E27FC236}">
                <a16:creationId xmlns:a16="http://schemas.microsoft.com/office/drawing/2014/main" id="{4ECBD3AB-9034-4F9F-8284-AEE6A9D67A4A}"/>
              </a:ext>
            </a:extLst>
          </p:cNvPr>
          <p:cNvSpPr/>
          <p:nvPr/>
        </p:nvSpPr>
        <p:spPr>
          <a:xfrm>
            <a:off x="7938940" y="4637228"/>
            <a:ext cx="339365" cy="7898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il: nedåt 6">
            <a:extLst>
              <a:ext uri="{FF2B5EF4-FFF2-40B4-BE49-F238E27FC236}">
                <a16:creationId xmlns:a16="http://schemas.microsoft.com/office/drawing/2014/main" id="{0F08BCA0-E7A7-4625-8D26-006BC752E32A}"/>
              </a:ext>
            </a:extLst>
          </p:cNvPr>
          <p:cNvSpPr/>
          <p:nvPr/>
        </p:nvSpPr>
        <p:spPr>
          <a:xfrm>
            <a:off x="6213834" y="3262001"/>
            <a:ext cx="234099" cy="48920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A7907C2-68E6-41F1-A75F-A7D173ED4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156" y="2346779"/>
            <a:ext cx="2178244" cy="38560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2600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0AC485-60B4-487A-BF1E-300A0F4D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5" y="160257"/>
            <a:ext cx="11176215" cy="1492973"/>
          </a:xfrm>
        </p:spPr>
        <p:txBody>
          <a:bodyPr/>
          <a:lstStyle/>
          <a:p>
            <a:r>
              <a:rPr lang="sv-SE" dirty="0"/>
              <a:t>Lägg till produkter via produktområdet</a:t>
            </a:r>
            <a:br>
              <a:rPr lang="sv-SE" dirty="0"/>
            </a:br>
            <a:r>
              <a:rPr lang="sv-SE" sz="2800" dirty="0"/>
              <a:t>exempel: Mono</a:t>
            </a:r>
            <a:r>
              <a:rPr lang="sv-SE" dirty="0"/>
              <a:t>	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4C51F9-3078-4D91-BD4C-B6D18373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375" y="1577340"/>
            <a:ext cx="11362025" cy="2154436"/>
          </a:xfrm>
        </p:spPr>
        <p:txBody>
          <a:bodyPr/>
          <a:lstStyle/>
          <a:p>
            <a:r>
              <a:rPr lang="sv-SE" sz="2000" dirty="0"/>
              <a:t>Självklart kan man lägga till produkter direkt via</a:t>
            </a:r>
          </a:p>
          <a:p>
            <a:r>
              <a:rPr lang="sv-SE" sz="2000" dirty="0"/>
              <a:t>produktområdet också, men du kan inte skapa upp</a:t>
            </a:r>
          </a:p>
          <a:p>
            <a:r>
              <a:rPr lang="sv-SE" sz="2000" dirty="0"/>
              <a:t>en ny produkt direkt i området som du kunde innan</a:t>
            </a:r>
          </a:p>
          <a:p>
            <a:r>
              <a:rPr lang="sv-SE" sz="2000" dirty="0"/>
              <a:t>uppgraderingen.</a:t>
            </a:r>
          </a:p>
          <a:p>
            <a:endParaRPr lang="sv-SE" sz="2000" dirty="0"/>
          </a:p>
          <a:p>
            <a:r>
              <a:rPr lang="sv-SE" sz="2000" dirty="0"/>
              <a:t>Tryck på ”Lägg till produkt” fliken och sök efter alla</a:t>
            </a:r>
          </a:p>
          <a:p>
            <a:r>
              <a:rPr lang="sv-SE" sz="2000" dirty="0"/>
              <a:t>mono produkter ni har skapade.</a:t>
            </a:r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B2D8AB27-5E70-460A-9EDC-4F85C72A9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045" y="1271317"/>
            <a:ext cx="6366580" cy="5138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Pil: nedåt 5">
            <a:extLst>
              <a:ext uri="{FF2B5EF4-FFF2-40B4-BE49-F238E27FC236}">
                <a16:creationId xmlns:a16="http://schemas.microsoft.com/office/drawing/2014/main" id="{C0664B7F-7A7E-4B0D-8147-4936C5825567}"/>
              </a:ext>
            </a:extLst>
          </p:cNvPr>
          <p:cNvSpPr/>
          <p:nvPr/>
        </p:nvSpPr>
        <p:spPr>
          <a:xfrm>
            <a:off x="11104775" y="4986779"/>
            <a:ext cx="291815" cy="73331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048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2CC0E-C3F6-406E-A417-C76A0938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433" y="245097"/>
            <a:ext cx="9134158" cy="1034737"/>
          </a:xfrm>
        </p:spPr>
        <p:txBody>
          <a:bodyPr/>
          <a:lstStyle/>
          <a:p>
            <a:r>
              <a:rPr lang="sv-SE" dirty="0"/>
              <a:t>Välj produkter till området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B032B5-D80C-46D8-AEE1-57B8E5C37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877" y="1158156"/>
            <a:ext cx="10922524" cy="615553"/>
          </a:xfrm>
        </p:spPr>
        <p:txBody>
          <a:bodyPr/>
          <a:lstStyle/>
          <a:p>
            <a:r>
              <a:rPr lang="sv-SE" sz="2000" dirty="0"/>
              <a:t>Tryck på sök för att söka upp alla era mono produkter och markera de produkter du vill lyfta in i området.</a:t>
            </a:r>
          </a:p>
          <a:p>
            <a:r>
              <a:rPr lang="sv-SE" sz="2000" dirty="0"/>
              <a:t>Har ni många produkter så kan ni också söka på Produkt-ID för att filtrera de produkter ni ska använda.</a:t>
            </a:r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E34D932A-178E-4440-B86E-C33881422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72" y="2163124"/>
            <a:ext cx="3817951" cy="37341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DF66DE9-3739-426F-B6EE-6592606102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86" y="3054742"/>
            <a:ext cx="6706181" cy="1950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795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idan e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passat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520</Words>
  <Application>Microsoft Office PowerPoint</Application>
  <PresentationFormat>Bredbild</PresentationFormat>
  <Paragraphs>59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Office-tema</vt:lpstr>
      <vt:lpstr>1_Sidan ett</vt:lpstr>
      <vt:lpstr>Office Theme</vt:lpstr>
      <vt:lpstr>Office Theme</vt:lpstr>
      <vt:lpstr>CESAR2 Produktportföljen ny hantering av produkter</vt:lpstr>
      <vt:lpstr>Ny produkthantering i Cesar2</vt:lpstr>
      <vt:lpstr>  Produkterna ni hade innan uppgradering?</vt:lpstr>
      <vt:lpstr>Sök ut era produkter.</vt:lpstr>
      <vt:lpstr>Produkthantering via Sökfliken</vt:lpstr>
      <vt:lpstr>Skapa produkter</vt:lpstr>
      <vt:lpstr>Länka produkten till produktområden</vt:lpstr>
      <vt:lpstr>Lägg till produkter via produktområdet exempel: Mono </vt:lpstr>
      <vt:lpstr>Välj produkter till området</vt:lpstr>
      <vt:lpstr>Likvärdig hantering för alla produktkategorier!</vt:lpstr>
      <vt:lpstr>Tack för mig.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CESAR2  </dc:title>
  <dc:creator>Rasmus Rahm</dc:creator>
  <cp:lastModifiedBy>Rasmus Rahm</cp:lastModifiedBy>
  <cp:revision>54</cp:revision>
  <dcterms:created xsi:type="dcterms:W3CDTF">2021-03-23T12:05:50Z</dcterms:created>
  <dcterms:modified xsi:type="dcterms:W3CDTF">2021-05-21T09:02:58Z</dcterms:modified>
</cp:coreProperties>
</file>